
<file path=[Content_Types].xml><?xml version="1.0" encoding="utf-8"?>
<Types xmlns="http://schemas.openxmlformats.org/package/2006/content-types">
  <Default Extension="bin" ContentType="application/vnd.openxmlformats-officedocument.oleObject"/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vml" ContentType="application/vnd.openxmlformats-officedocument.vmlDrawi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5" r:id="rId1"/>
  </p:sldMasterIdLst>
  <p:sldIdLst>
    <p:sldId id="256" r:id="rId2"/>
    <p:sldId id="257" r:id="rId3"/>
    <p:sldId id="281" r:id="rId4"/>
    <p:sldId id="278" r:id="rId5"/>
    <p:sldId id="280" r:id="rId6"/>
    <p:sldId id="279" r:id="rId7"/>
    <p:sldId id="283" r:id="rId8"/>
    <p:sldId id="258" r:id="rId9"/>
    <p:sldId id="259" r:id="rId10"/>
    <p:sldId id="264" r:id="rId11"/>
    <p:sldId id="282" r:id="rId12"/>
    <p:sldId id="277" r:id="rId13"/>
    <p:sldId id="267" r:id="rId14"/>
    <p:sldId id="270" r:id="rId15"/>
    <p:sldId id="260" r:id="rId16"/>
    <p:sldId id="269" r:id="rId17"/>
    <p:sldId id="268" r:id="rId18"/>
    <p:sldId id="261" r:id="rId19"/>
    <p:sldId id="262" r:id="rId20"/>
    <p:sldId id="273" r:id="rId21"/>
    <p:sldId id="274" r:id="rId22"/>
    <p:sldId id="263" r:id="rId23"/>
    <p:sldId id="275" r:id="rId24"/>
  </p:sldIdLst>
  <p:sldSz cx="9144000" cy="6858000" type="screen4x3"/>
  <p:notesSz cx="6669088" cy="9926638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4" autoAdjust="0"/>
    <p:restoredTop sz="94660"/>
  </p:normalViewPr>
  <p:slideViewPr>
    <p:cSldViewPr snapToGrid="0">
      <p:cViewPr varScale="1">
        <p:scale>
          <a:sx n="77" d="100"/>
          <a:sy n="77" d="100"/>
        </p:scale>
        <p:origin x="1410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0.vml.rels><?xml version="1.0" encoding="UTF-8" standalone="yes"?>
<Relationships xmlns="http://schemas.openxmlformats.org/package/2006/relationships"><Relationship Id="rId1" Type="http://schemas.openxmlformats.org/officeDocument/2006/relationships/image" Target="../media/image14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e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4.e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6.emf"/></Relationships>
</file>

<file path=ppt/drawings/_rels/vmlDrawing5.vml.rels><?xml version="1.0" encoding="UTF-8" standalone="yes"?>
<Relationships xmlns="http://schemas.openxmlformats.org/package/2006/relationships"><Relationship Id="rId1" Type="http://schemas.openxmlformats.org/officeDocument/2006/relationships/image" Target="../media/image9.emf"/></Relationships>
</file>

<file path=ppt/drawings/_rels/vmlDrawing6.vml.rels><?xml version="1.0" encoding="UTF-8" standalone="yes"?>
<Relationships xmlns="http://schemas.openxmlformats.org/package/2006/relationships"><Relationship Id="rId1" Type="http://schemas.openxmlformats.org/officeDocument/2006/relationships/image" Target="../media/image10.emf"/></Relationships>
</file>

<file path=ppt/drawings/_rels/vmlDrawing7.vml.rels><?xml version="1.0" encoding="UTF-8" standalone="yes"?>
<Relationships xmlns="http://schemas.openxmlformats.org/package/2006/relationships"><Relationship Id="rId1" Type="http://schemas.openxmlformats.org/officeDocument/2006/relationships/image" Target="../media/image11.emf"/></Relationships>
</file>

<file path=ppt/drawings/_rels/vmlDrawing8.vml.rels><?xml version="1.0" encoding="UTF-8" standalone="yes"?>
<Relationships xmlns="http://schemas.openxmlformats.org/package/2006/relationships"><Relationship Id="rId1" Type="http://schemas.openxmlformats.org/officeDocument/2006/relationships/image" Target="../media/image12.emf"/></Relationships>
</file>

<file path=ppt/drawings/_rels/vmlDrawing9.vml.rels><?xml version="1.0" encoding="UTF-8" standalone="yes"?>
<Relationships xmlns="http://schemas.openxmlformats.org/package/2006/relationships"><Relationship Id="rId1" Type="http://schemas.openxmlformats.org/officeDocument/2006/relationships/image" Target="../media/image13.emf"/></Relationships>
</file>

<file path=ppt/media/hdphoto1.wdp>
</file>

<file path=ppt/media/image3.png>
</file>

<file path=ppt/media/image5.png>
</file>

<file path=ppt/media/image7.jpeg>
</file>

<file path=ppt/media/image8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-8466" y="-8468"/>
            <a:ext cx="9169804" cy="6874935"/>
            <a:chOff x="-8466" y="-8468"/>
            <a:chExt cx="9169804" cy="6874935"/>
          </a:xfrm>
        </p:grpSpPr>
        <p:cxnSp>
          <p:nvCxnSpPr>
            <p:cNvPr id="17" name="Straight Connector 16"/>
            <p:cNvCxnSpPr/>
            <p:nvPr/>
          </p:nvCxnSpPr>
          <p:spPr>
            <a:xfrm flipV="1">
              <a:off x="5130830" y="4175605"/>
              <a:ext cx="4022475" cy="2682396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>
            <a:xfrm>
              <a:off x="7042707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9" name="Freeform 18"/>
            <p:cNvSpPr/>
            <p:nvPr/>
          </p:nvSpPr>
          <p:spPr>
            <a:xfrm>
              <a:off x="6891896" y="1"/>
              <a:ext cx="2269442" cy="6866466"/>
            </a:xfrm>
            <a:custGeom>
              <a:avLst/>
              <a:gdLst/>
              <a:ahLst/>
              <a:cxnLst/>
              <a:rect l="l" t="t" r="r" b="b"/>
              <a:pathLst>
                <a:path w="2269442" h="6866466">
                  <a:moveTo>
                    <a:pt x="2023534" y="0"/>
                  </a:moveTo>
                  <a:lnTo>
                    <a:pt x="0" y="6858000"/>
                  </a:lnTo>
                  <a:lnTo>
                    <a:pt x="2269067" y="6866466"/>
                  </a:lnTo>
                  <a:cubicBezTo>
                    <a:pt x="2271889" y="4580466"/>
                    <a:pt x="2257778" y="2294466"/>
                    <a:pt x="2260600" y="8466"/>
                  </a:cubicBezTo>
                  <a:lnTo>
                    <a:pt x="2023534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Freeform 19"/>
            <p:cNvSpPr/>
            <p:nvPr/>
          </p:nvSpPr>
          <p:spPr>
            <a:xfrm>
              <a:off x="7205158" y="-8467"/>
              <a:ext cx="1948147" cy="6866467"/>
            </a:xfrm>
            <a:custGeom>
              <a:avLst/>
              <a:gdLst/>
              <a:ahLst/>
              <a:cxnLst/>
              <a:rect l="l" t="t" r="r" b="b"/>
              <a:pathLst>
                <a:path w="1948147" h="6866467">
                  <a:moveTo>
                    <a:pt x="0" y="0"/>
                  </a:moveTo>
                  <a:lnTo>
                    <a:pt x="1202267" y="6866467"/>
                  </a:lnTo>
                  <a:lnTo>
                    <a:pt x="1947333" y="6866467"/>
                  </a:lnTo>
                  <a:cubicBezTo>
                    <a:pt x="1944511" y="4577645"/>
                    <a:pt x="1950155" y="2288822"/>
                    <a:pt x="1947333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Freeform 20"/>
            <p:cNvSpPr/>
            <p:nvPr/>
          </p:nvSpPr>
          <p:spPr>
            <a:xfrm>
              <a:off x="6637896" y="3920066"/>
              <a:ext cx="2513565" cy="2937933"/>
            </a:xfrm>
            <a:custGeom>
              <a:avLst/>
              <a:gdLst/>
              <a:ahLst/>
              <a:cxnLst/>
              <a:rect l="l" t="t" r="r" b="b"/>
              <a:pathLst>
                <a:path w="3259667" h="3810000">
                  <a:moveTo>
                    <a:pt x="0" y="3810000"/>
                  </a:moveTo>
                  <a:lnTo>
                    <a:pt x="3251200" y="0"/>
                  </a:lnTo>
                  <a:cubicBezTo>
                    <a:pt x="3254022" y="1270000"/>
                    <a:pt x="3256845" y="2540000"/>
                    <a:pt x="3259667" y="3810000"/>
                  </a:cubicBezTo>
                  <a:lnTo>
                    <a:pt x="0" y="3810000"/>
                  </a:lnTo>
                  <a:close/>
                </a:path>
              </a:pathLst>
            </a:cu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Freeform 21"/>
            <p:cNvSpPr/>
            <p:nvPr/>
          </p:nvSpPr>
          <p:spPr>
            <a:xfrm>
              <a:off x="7010429" y="-8467"/>
              <a:ext cx="2142876" cy="6866467"/>
            </a:xfrm>
            <a:custGeom>
              <a:avLst/>
              <a:gdLst/>
              <a:ahLst/>
              <a:cxnLst/>
              <a:rect l="l" t="t" r="r" b="b"/>
              <a:pathLst>
                <a:path w="2853267" h="6866467">
                  <a:moveTo>
                    <a:pt x="0" y="0"/>
                  </a:moveTo>
                  <a:lnTo>
                    <a:pt x="2472267" y="6866467"/>
                  </a:lnTo>
                  <a:lnTo>
                    <a:pt x="2853267" y="6858000"/>
                  </a:lnTo>
                  <a:lnTo>
                    <a:pt x="2853267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Freeform 22"/>
            <p:cNvSpPr/>
            <p:nvPr/>
          </p:nvSpPr>
          <p:spPr>
            <a:xfrm>
              <a:off x="8295776" y="-8467"/>
              <a:ext cx="857530" cy="6866467"/>
            </a:xfrm>
            <a:custGeom>
              <a:avLst/>
              <a:gdLst/>
              <a:ahLst/>
              <a:cxnLst/>
              <a:rect l="l" t="t" r="r" b="b"/>
              <a:pathLst>
                <a:path w="1286933" h="6866467">
                  <a:moveTo>
                    <a:pt x="1016000" y="0"/>
                  </a:moveTo>
                  <a:lnTo>
                    <a:pt x="0" y="6866467"/>
                  </a:lnTo>
                  <a:lnTo>
                    <a:pt x="1286933" y="6866467"/>
                  </a:lnTo>
                  <a:cubicBezTo>
                    <a:pt x="1284111" y="4577645"/>
                    <a:pt x="1281288" y="2288822"/>
                    <a:pt x="1278466" y="0"/>
                  </a:cubicBezTo>
                  <a:lnTo>
                    <a:pt x="1016000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Freeform 23"/>
            <p:cNvSpPr/>
            <p:nvPr/>
          </p:nvSpPr>
          <p:spPr>
            <a:xfrm>
              <a:off x="8077231" y="-8468"/>
              <a:ext cx="1066770" cy="6866467"/>
            </a:xfrm>
            <a:custGeom>
              <a:avLst/>
              <a:gdLst/>
              <a:ahLst/>
              <a:cxnLst/>
              <a:rect l="l" t="t" r="r" b="b"/>
              <a:pathLst>
                <a:path w="1270244" h="6866467">
                  <a:moveTo>
                    <a:pt x="0" y="0"/>
                  </a:moveTo>
                  <a:lnTo>
                    <a:pt x="1117600" y="6866467"/>
                  </a:lnTo>
                  <a:lnTo>
                    <a:pt x="1270000" y="6866467"/>
                  </a:lnTo>
                  <a:cubicBezTo>
                    <a:pt x="1272822" y="4574822"/>
                    <a:pt x="1250245" y="2291645"/>
                    <a:pt x="125306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Freeform 24"/>
            <p:cNvSpPr/>
            <p:nvPr/>
          </p:nvSpPr>
          <p:spPr>
            <a:xfrm>
              <a:off x="8060297" y="4893733"/>
              <a:ext cx="1094086" cy="1964267"/>
            </a:xfrm>
            <a:custGeom>
              <a:avLst/>
              <a:gdLst/>
              <a:ahLst/>
              <a:cxnLst/>
              <a:rect l="l" t="t" r="r" b="b"/>
              <a:pathLst>
                <a:path w="1820333" h="3268133">
                  <a:moveTo>
                    <a:pt x="0" y="3268133"/>
                  </a:moveTo>
                  <a:lnTo>
                    <a:pt x="1811866" y="0"/>
                  </a:lnTo>
                  <a:cubicBezTo>
                    <a:pt x="1814688" y="1086555"/>
                    <a:pt x="1817511" y="2173111"/>
                    <a:pt x="1820333" y="3259666"/>
                  </a:cubicBezTo>
                  <a:lnTo>
                    <a:pt x="0" y="3268133"/>
                  </a:lnTo>
                  <a:close/>
                </a:path>
              </a:pathLst>
            </a:cu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Freeform 27"/>
            <p:cNvSpPr/>
            <p:nvPr/>
          </p:nvSpPr>
          <p:spPr>
            <a:xfrm>
              <a:off x="-8466" y="-8468"/>
              <a:ext cx="863600" cy="5698067"/>
            </a:xfrm>
            <a:custGeom>
              <a:avLst/>
              <a:gdLst/>
              <a:ahLst/>
              <a:cxnLst/>
              <a:rect l="l" t="t" r="r" b="b"/>
              <a:pathLst>
                <a:path w="863600" h="5698067">
                  <a:moveTo>
                    <a:pt x="0" y="8467"/>
                  </a:moveTo>
                  <a:lnTo>
                    <a:pt x="863600" y="0"/>
                  </a:lnTo>
                  <a:lnTo>
                    <a:pt x="863600" y="16934"/>
                  </a:lnTo>
                  <a:lnTo>
                    <a:pt x="0" y="5698067"/>
                  </a:lnTo>
                  <a:lnTo>
                    <a:pt x="0" y="8467"/>
                  </a:lnTo>
                  <a:close/>
                </a:path>
              </a:pathLst>
            </a:cu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30595" y="2404534"/>
            <a:ext cx="5826719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30595" y="4050834"/>
            <a:ext cx="5826719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TW" altLang="en-US" smtClean="0"/>
              <a:t>按一下以編輯母片副標題樣式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D717B8-ED03-43DA-9E99-96569C749B65}" type="datetimeFigureOut">
              <a:rPr lang="zh-TW" altLang="en-US" smtClean="0"/>
              <a:t>2018/11/6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19C8CA-3D01-480D-A3F8-A29BFA9CAB8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90751580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標題與說明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609600"/>
            <a:ext cx="6347714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4470400"/>
            <a:ext cx="6347714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D717B8-ED03-43DA-9E99-96569C749B65}" type="datetimeFigureOut">
              <a:rPr lang="zh-TW" altLang="en-US" smtClean="0"/>
              <a:t>2018/11/6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19C8CA-3D01-480D-A3F8-A29BFA9CAB8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22077721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引述 (含標題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74885" y="609600"/>
            <a:ext cx="6072182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01074" y="3632200"/>
            <a:ext cx="541980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98" y="4470400"/>
            <a:ext cx="6347715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D717B8-ED03-43DA-9E99-96569C749B65}" type="datetimeFigureOut">
              <a:rPr lang="zh-TW" altLang="en-US" smtClean="0"/>
              <a:t>2018/11/6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19C8CA-3D01-480D-A3F8-A29BFA9CAB8A}" type="slidenum">
              <a:rPr lang="zh-TW" altLang="en-US" smtClean="0"/>
              <a:t>‹#›</a:t>
            </a:fld>
            <a:endParaRPr lang="zh-TW" altLang="en-US"/>
          </a:p>
        </p:txBody>
      </p:sp>
      <p:sp>
        <p:nvSpPr>
          <p:cNvPr id="24" name="TextBox 23"/>
          <p:cNvSpPr txBox="1"/>
          <p:nvPr/>
        </p:nvSpPr>
        <p:spPr>
          <a:xfrm>
            <a:off x="482711" y="790378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6747699" y="2886556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31068740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598" y="1931988"/>
            <a:ext cx="6347715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98" y="4527448"/>
            <a:ext cx="6347715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D717B8-ED03-43DA-9E99-96569C749B65}" type="datetimeFigureOut">
              <a:rPr lang="zh-TW" altLang="en-US" smtClean="0"/>
              <a:t>2018/11/6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19C8CA-3D01-480D-A3F8-A29BFA9CAB8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08063777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引述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74885" y="609600"/>
            <a:ext cx="6072182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09597" y="4013200"/>
            <a:ext cx="6347716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98" y="4527448"/>
            <a:ext cx="6347715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D717B8-ED03-43DA-9E99-96569C749B65}" type="datetimeFigureOut">
              <a:rPr lang="zh-TW" altLang="en-US" smtClean="0"/>
              <a:t>2018/11/6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19C8CA-3D01-480D-A3F8-A29BFA9CAB8A}" type="slidenum">
              <a:rPr lang="zh-TW" altLang="en-US" smtClean="0"/>
              <a:t>‹#›</a:t>
            </a:fld>
            <a:endParaRPr lang="zh-TW" altLang="en-US"/>
          </a:p>
        </p:txBody>
      </p:sp>
      <p:sp>
        <p:nvSpPr>
          <p:cNvPr id="24" name="TextBox 23"/>
          <p:cNvSpPr txBox="1"/>
          <p:nvPr/>
        </p:nvSpPr>
        <p:spPr>
          <a:xfrm>
            <a:off x="482711" y="790378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6747699" y="2886556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30631679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是非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5848" y="609600"/>
            <a:ext cx="6341465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09597" y="4013200"/>
            <a:ext cx="6347716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98" y="4527448"/>
            <a:ext cx="6347715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D717B8-ED03-43DA-9E99-96569C749B65}" type="datetimeFigureOut">
              <a:rPr lang="zh-TW" altLang="en-US" smtClean="0"/>
              <a:t>2018/11/6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19C8CA-3D01-480D-A3F8-A29BFA9CAB8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98420498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D717B8-ED03-43DA-9E99-96569C749B65}" type="datetimeFigureOut">
              <a:rPr lang="zh-TW" altLang="en-US" smtClean="0"/>
              <a:t>2018/11/6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19C8CA-3D01-480D-A3F8-A29BFA9CAB8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01586516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977312" y="609600"/>
            <a:ext cx="978812" cy="5251451"/>
          </a:xfrm>
        </p:spPr>
        <p:txBody>
          <a:bodyPr vert="eaVert" anchor="ctr"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599" y="609600"/>
            <a:ext cx="5195026" cy="5251451"/>
          </a:xfrm>
        </p:spPr>
        <p:txBody>
          <a:bodyPr vert="eaVert"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D717B8-ED03-43DA-9E99-96569C749B65}" type="datetimeFigureOut">
              <a:rPr lang="zh-TW" altLang="en-US" smtClean="0"/>
              <a:t>2018/11/6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19C8CA-3D01-480D-A3F8-A29BFA9CAB8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7153360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D717B8-ED03-43DA-9E99-96569C749B65}" type="datetimeFigureOut">
              <a:rPr lang="zh-TW" altLang="en-US" smtClean="0"/>
              <a:t>2018/11/6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19C8CA-3D01-480D-A3F8-A29BFA9CAB8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660844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598" y="2700868"/>
            <a:ext cx="6347715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98" y="4527448"/>
            <a:ext cx="6347715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D717B8-ED03-43DA-9E99-96569C749B65}" type="datetimeFigureOut">
              <a:rPr lang="zh-TW" altLang="en-US" smtClean="0"/>
              <a:t>2018/11/6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19C8CA-3D01-480D-A3F8-A29BFA9CAB8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6523760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609600"/>
            <a:ext cx="6347714" cy="1320800"/>
          </a:xfrm>
        </p:spPr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2160589"/>
            <a:ext cx="3088109" cy="3880772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869204" y="2160590"/>
            <a:ext cx="3088110" cy="388077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D717B8-ED03-43DA-9E99-96569C749B65}" type="datetimeFigureOut">
              <a:rPr lang="zh-TW" altLang="en-US" smtClean="0"/>
              <a:t>2018/11/6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19C8CA-3D01-480D-A3F8-A29BFA9CAB8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9482628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599" y="609600"/>
            <a:ext cx="6347713" cy="1320800"/>
          </a:xfrm>
        </p:spPr>
        <p:txBody>
          <a:bodyPr/>
          <a:lstStyle>
            <a:lvl1pPr>
              <a:defRPr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99" y="2160983"/>
            <a:ext cx="309067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599" y="2737246"/>
            <a:ext cx="3090672" cy="3304117"/>
          </a:xfrm>
        </p:spPr>
        <p:txBody>
          <a:bodyPr>
            <a:normAutofit/>
          </a:bodyPr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66640" y="2160983"/>
            <a:ext cx="309067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866640" y="2737246"/>
            <a:ext cx="3090672" cy="3304117"/>
          </a:xfrm>
        </p:spPr>
        <p:txBody>
          <a:bodyPr>
            <a:normAutofit/>
          </a:bodyPr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D717B8-ED03-43DA-9E99-96569C749B65}" type="datetimeFigureOut">
              <a:rPr lang="zh-TW" altLang="en-US" smtClean="0"/>
              <a:t>2018/11/6</a:t>
            </a:fld>
            <a:endParaRPr lang="zh-TW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19C8CA-3D01-480D-A3F8-A29BFA9CAB8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2313224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599" y="609600"/>
            <a:ext cx="6347714" cy="1320800"/>
          </a:xfrm>
        </p:spPr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D717B8-ED03-43DA-9E99-96569C749B65}" type="datetimeFigureOut">
              <a:rPr lang="zh-TW" altLang="en-US" smtClean="0"/>
              <a:t>2018/11/6</a:t>
            </a:fld>
            <a:endParaRPr lang="zh-TW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19C8CA-3D01-480D-A3F8-A29BFA9CAB8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3937973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D717B8-ED03-43DA-9E99-96569C749B65}" type="datetimeFigureOut">
              <a:rPr lang="zh-TW" altLang="en-US" smtClean="0"/>
              <a:t>2018/11/6</a:t>
            </a:fld>
            <a:endParaRPr lang="zh-TW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19C8CA-3D01-480D-A3F8-A29BFA9CAB8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2555151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599" y="1498604"/>
            <a:ext cx="2790182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1275" y="514925"/>
            <a:ext cx="3386037" cy="5526437"/>
          </a:xfrm>
        </p:spPr>
        <p:txBody>
          <a:bodyPr>
            <a:normAutofit/>
          </a:bodyPr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599" y="2777069"/>
            <a:ext cx="2790182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D717B8-ED03-43DA-9E99-96569C749B65}" type="datetimeFigureOut">
              <a:rPr lang="zh-TW" altLang="en-US" smtClean="0"/>
              <a:t>2018/11/6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19C8CA-3D01-480D-A3F8-A29BFA9CAB8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87088289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599" y="4800600"/>
            <a:ext cx="6347714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09599" y="609600"/>
            <a:ext cx="6347714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TW" altLang="en-US" smtClean="0"/>
              <a:t>按一下圖示以新增圖片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599" y="5367338"/>
            <a:ext cx="6347714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D717B8-ED03-43DA-9E99-96569C749B65}" type="datetimeFigureOut">
              <a:rPr lang="zh-TW" altLang="en-US" smtClean="0"/>
              <a:t>2018/11/6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19C8CA-3D01-480D-A3F8-A29BFA9CAB8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2664335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/>
          <p:cNvGrpSpPr/>
          <p:nvPr/>
        </p:nvGrpSpPr>
        <p:grpSpPr>
          <a:xfrm>
            <a:off x="-8467" y="-8468"/>
            <a:ext cx="9169805" cy="6874935"/>
            <a:chOff x="-8467" y="-8468"/>
            <a:chExt cx="9169805" cy="6874935"/>
          </a:xfrm>
        </p:grpSpPr>
        <p:sp>
          <p:nvSpPr>
            <p:cNvPr id="7" name="Freeform 6"/>
            <p:cNvSpPr/>
            <p:nvPr/>
          </p:nvSpPr>
          <p:spPr>
            <a:xfrm>
              <a:off x="-8467" y="4013200"/>
              <a:ext cx="457200" cy="2853267"/>
            </a:xfrm>
            <a:custGeom>
              <a:avLst/>
              <a:gdLst/>
              <a:ahLst/>
              <a:cxnLst/>
              <a:rect l="l" t="t" r="r" b="b"/>
              <a:pathLst>
                <a:path w="457200" h="2853267">
                  <a:moveTo>
                    <a:pt x="0" y="0"/>
                  </a:moveTo>
                  <a:lnTo>
                    <a:pt x="457200" y="2853267"/>
                  </a:lnTo>
                  <a:lnTo>
                    <a:pt x="0" y="2844800"/>
                  </a:lnTo>
                  <a:cubicBezTo>
                    <a:pt x="2822" y="1905000"/>
                    <a:pt x="5645" y="965200"/>
                    <a:pt x="0" y="0"/>
                  </a:cubicBezTo>
                  <a:close/>
                </a:path>
              </a:pathLst>
            </a:cu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cxnSp>
          <p:nvCxnSpPr>
            <p:cNvPr id="8" name="Straight Connector 7"/>
            <p:cNvCxnSpPr/>
            <p:nvPr/>
          </p:nvCxnSpPr>
          <p:spPr>
            <a:xfrm flipV="1">
              <a:off x="5130830" y="4175605"/>
              <a:ext cx="4022475" cy="2682396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>
              <a:off x="7042707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Freeform 9"/>
            <p:cNvSpPr/>
            <p:nvPr/>
          </p:nvSpPr>
          <p:spPr>
            <a:xfrm>
              <a:off x="6891896" y="1"/>
              <a:ext cx="2269442" cy="6866466"/>
            </a:xfrm>
            <a:custGeom>
              <a:avLst/>
              <a:gdLst/>
              <a:ahLst/>
              <a:cxnLst/>
              <a:rect l="l" t="t" r="r" b="b"/>
              <a:pathLst>
                <a:path w="2269442" h="6866466">
                  <a:moveTo>
                    <a:pt x="2023534" y="0"/>
                  </a:moveTo>
                  <a:lnTo>
                    <a:pt x="0" y="6858000"/>
                  </a:lnTo>
                  <a:lnTo>
                    <a:pt x="2269067" y="6866466"/>
                  </a:lnTo>
                  <a:cubicBezTo>
                    <a:pt x="2271889" y="4580466"/>
                    <a:pt x="2257778" y="2294466"/>
                    <a:pt x="2260600" y="8466"/>
                  </a:cubicBezTo>
                  <a:lnTo>
                    <a:pt x="2023534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Freeform 10"/>
            <p:cNvSpPr/>
            <p:nvPr/>
          </p:nvSpPr>
          <p:spPr>
            <a:xfrm>
              <a:off x="7205158" y="-8467"/>
              <a:ext cx="1948147" cy="6866467"/>
            </a:xfrm>
            <a:custGeom>
              <a:avLst/>
              <a:gdLst/>
              <a:ahLst/>
              <a:cxnLst/>
              <a:rect l="l" t="t" r="r" b="b"/>
              <a:pathLst>
                <a:path w="1948147" h="6866467">
                  <a:moveTo>
                    <a:pt x="0" y="0"/>
                  </a:moveTo>
                  <a:lnTo>
                    <a:pt x="1202267" y="6866467"/>
                  </a:lnTo>
                  <a:lnTo>
                    <a:pt x="1947333" y="6866467"/>
                  </a:lnTo>
                  <a:cubicBezTo>
                    <a:pt x="1944511" y="4577645"/>
                    <a:pt x="1950155" y="2288822"/>
                    <a:pt x="1947333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Freeform 11"/>
            <p:cNvSpPr/>
            <p:nvPr/>
          </p:nvSpPr>
          <p:spPr>
            <a:xfrm>
              <a:off x="6637896" y="3920066"/>
              <a:ext cx="2513565" cy="2937933"/>
            </a:xfrm>
            <a:custGeom>
              <a:avLst/>
              <a:gdLst/>
              <a:ahLst/>
              <a:cxnLst/>
              <a:rect l="l" t="t" r="r" b="b"/>
              <a:pathLst>
                <a:path w="3259667" h="3810000">
                  <a:moveTo>
                    <a:pt x="0" y="3810000"/>
                  </a:moveTo>
                  <a:lnTo>
                    <a:pt x="3251200" y="0"/>
                  </a:lnTo>
                  <a:cubicBezTo>
                    <a:pt x="3254022" y="1270000"/>
                    <a:pt x="3256845" y="2540000"/>
                    <a:pt x="3259667" y="3810000"/>
                  </a:cubicBezTo>
                  <a:lnTo>
                    <a:pt x="0" y="3810000"/>
                  </a:lnTo>
                  <a:close/>
                </a:path>
              </a:pathLst>
            </a:cu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Freeform 12"/>
            <p:cNvSpPr/>
            <p:nvPr/>
          </p:nvSpPr>
          <p:spPr>
            <a:xfrm>
              <a:off x="7010429" y="-8467"/>
              <a:ext cx="2142876" cy="6866467"/>
            </a:xfrm>
            <a:custGeom>
              <a:avLst/>
              <a:gdLst/>
              <a:ahLst/>
              <a:cxnLst/>
              <a:rect l="l" t="t" r="r" b="b"/>
              <a:pathLst>
                <a:path w="2853267" h="6866467">
                  <a:moveTo>
                    <a:pt x="0" y="0"/>
                  </a:moveTo>
                  <a:lnTo>
                    <a:pt x="2472267" y="6866467"/>
                  </a:lnTo>
                  <a:lnTo>
                    <a:pt x="2853267" y="6858000"/>
                  </a:lnTo>
                  <a:lnTo>
                    <a:pt x="2853267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Freeform 13"/>
            <p:cNvSpPr/>
            <p:nvPr/>
          </p:nvSpPr>
          <p:spPr>
            <a:xfrm>
              <a:off x="8295776" y="-8467"/>
              <a:ext cx="857530" cy="6866467"/>
            </a:xfrm>
            <a:custGeom>
              <a:avLst/>
              <a:gdLst/>
              <a:ahLst/>
              <a:cxnLst/>
              <a:rect l="l" t="t" r="r" b="b"/>
              <a:pathLst>
                <a:path w="1286933" h="6866467">
                  <a:moveTo>
                    <a:pt x="1016000" y="0"/>
                  </a:moveTo>
                  <a:lnTo>
                    <a:pt x="0" y="6866467"/>
                  </a:lnTo>
                  <a:lnTo>
                    <a:pt x="1286933" y="6866467"/>
                  </a:lnTo>
                  <a:cubicBezTo>
                    <a:pt x="1284111" y="4577645"/>
                    <a:pt x="1281288" y="2288822"/>
                    <a:pt x="1278466" y="0"/>
                  </a:cubicBezTo>
                  <a:lnTo>
                    <a:pt x="1016000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Freeform 14"/>
            <p:cNvSpPr/>
            <p:nvPr/>
          </p:nvSpPr>
          <p:spPr>
            <a:xfrm>
              <a:off x="8077231" y="-8468"/>
              <a:ext cx="1066770" cy="6866467"/>
            </a:xfrm>
            <a:custGeom>
              <a:avLst/>
              <a:gdLst/>
              <a:ahLst/>
              <a:cxnLst/>
              <a:rect l="l" t="t" r="r" b="b"/>
              <a:pathLst>
                <a:path w="1270244" h="6866467">
                  <a:moveTo>
                    <a:pt x="0" y="0"/>
                  </a:moveTo>
                  <a:lnTo>
                    <a:pt x="1117600" y="6866467"/>
                  </a:lnTo>
                  <a:lnTo>
                    <a:pt x="1270000" y="6866467"/>
                  </a:lnTo>
                  <a:cubicBezTo>
                    <a:pt x="1272822" y="4574822"/>
                    <a:pt x="1250245" y="2291645"/>
                    <a:pt x="125306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Freeform 15"/>
            <p:cNvSpPr/>
            <p:nvPr/>
          </p:nvSpPr>
          <p:spPr>
            <a:xfrm>
              <a:off x="8060297" y="4893733"/>
              <a:ext cx="1094086" cy="1964267"/>
            </a:xfrm>
            <a:custGeom>
              <a:avLst/>
              <a:gdLst/>
              <a:ahLst/>
              <a:cxnLst/>
              <a:rect l="l" t="t" r="r" b="b"/>
              <a:pathLst>
                <a:path w="1820333" h="3268133">
                  <a:moveTo>
                    <a:pt x="0" y="3268133"/>
                  </a:moveTo>
                  <a:lnTo>
                    <a:pt x="1811866" y="0"/>
                  </a:lnTo>
                  <a:cubicBezTo>
                    <a:pt x="1814688" y="1086555"/>
                    <a:pt x="1817511" y="2173111"/>
                    <a:pt x="1820333" y="3259666"/>
                  </a:cubicBezTo>
                  <a:lnTo>
                    <a:pt x="0" y="3268133"/>
                  </a:lnTo>
                  <a:close/>
                </a:path>
              </a:pathLst>
            </a:cu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599" y="609600"/>
            <a:ext cx="6347713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99" y="2160590"/>
            <a:ext cx="6347714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405258" y="6041363"/>
            <a:ext cx="68413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4D717B8-ED03-43DA-9E99-96569C749B65}" type="datetimeFigureOut">
              <a:rPr lang="zh-TW" altLang="en-US" smtClean="0"/>
              <a:t>2018/11/6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09599" y="6041363"/>
            <a:ext cx="462297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44676" y="6041363"/>
            <a:ext cx="51263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9C19C8CA-3D01-480D-A3F8-A29BFA9CAB8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9626543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6" r:id="rId1"/>
    <p:sldLayoutId id="2147483727" r:id="rId2"/>
    <p:sldLayoutId id="2147483728" r:id="rId3"/>
    <p:sldLayoutId id="2147483729" r:id="rId4"/>
    <p:sldLayoutId id="2147483730" r:id="rId5"/>
    <p:sldLayoutId id="2147483731" r:id="rId6"/>
    <p:sldLayoutId id="2147483732" r:id="rId7"/>
    <p:sldLayoutId id="2147483733" r:id="rId8"/>
    <p:sldLayoutId id="2147483734" r:id="rId9"/>
    <p:sldLayoutId id="2147483735" r:id="rId10"/>
    <p:sldLayoutId id="2147483736" r:id="rId11"/>
    <p:sldLayoutId id="2147483737" r:id="rId12"/>
    <p:sldLayoutId id="2147483738" r:id="rId13"/>
    <p:sldLayoutId id="2147483739" r:id="rId14"/>
    <p:sldLayoutId id="2147483740" r:id="rId15"/>
    <p:sldLayoutId id="2147483741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3.bin"/><Relationship Id="rId2" Type="http://schemas.openxmlformats.org/officeDocument/2006/relationships/slideLayout" Target="../slideLayouts/slideLayout6.xml"/><Relationship Id="rId1" Type="http://schemas.openxmlformats.org/officeDocument/2006/relationships/vmlDrawing" Target="../drawings/vmlDrawing3.vml"/><Relationship Id="rId4" Type="http://schemas.openxmlformats.org/officeDocument/2006/relationships/image" Target="../media/image4.emf"/></Relationships>
</file>

<file path=ppt/slides/_rels/slide1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4.bin"/><Relationship Id="rId2" Type="http://schemas.openxmlformats.org/officeDocument/2006/relationships/slideLayout" Target="../slideLayouts/slideLayout6.xml"/><Relationship Id="rId1" Type="http://schemas.openxmlformats.org/officeDocument/2006/relationships/vmlDrawing" Target="../drawings/vmlDrawing4.vml"/><Relationship Id="rId4" Type="http://schemas.openxmlformats.org/officeDocument/2006/relationships/image" Target="../media/image6.emf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5.bin"/><Relationship Id="rId2" Type="http://schemas.openxmlformats.org/officeDocument/2006/relationships/slideLayout" Target="../slideLayouts/slideLayout6.xml"/><Relationship Id="rId1" Type="http://schemas.openxmlformats.org/officeDocument/2006/relationships/vmlDrawing" Target="../drawings/vmlDrawing5.vml"/><Relationship Id="rId4" Type="http://schemas.openxmlformats.org/officeDocument/2006/relationships/image" Target="../media/image9.emf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6.bin"/><Relationship Id="rId2" Type="http://schemas.openxmlformats.org/officeDocument/2006/relationships/slideLayout" Target="../slideLayouts/slideLayout6.xml"/><Relationship Id="rId1" Type="http://schemas.openxmlformats.org/officeDocument/2006/relationships/vmlDrawing" Target="../drawings/vmlDrawing6.vml"/><Relationship Id="rId4" Type="http://schemas.openxmlformats.org/officeDocument/2006/relationships/image" Target="../media/image10.em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7.bin"/><Relationship Id="rId2" Type="http://schemas.openxmlformats.org/officeDocument/2006/relationships/slideLayout" Target="../slideLayouts/slideLayout6.xml"/><Relationship Id="rId1" Type="http://schemas.openxmlformats.org/officeDocument/2006/relationships/vmlDrawing" Target="../drawings/vmlDrawing7.vml"/><Relationship Id="rId4" Type="http://schemas.openxmlformats.org/officeDocument/2006/relationships/image" Target="../media/image11.emf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8.bin"/><Relationship Id="rId2" Type="http://schemas.openxmlformats.org/officeDocument/2006/relationships/slideLayout" Target="../slideLayouts/slideLayout6.xml"/><Relationship Id="rId1" Type="http://schemas.openxmlformats.org/officeDocument/2006/relationships/vmlDrawing" Target="../drawings/vmlDrawing8.vml"/><Relationship Id="rId4" Type="http://schemas.openxmlformats.org/officeDocument/2006/relationships/image" Target="../media/image12.emf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9.bin"/><Relationship Id="rId2" Type="http://schemas.openxmlformats.org/officeDocument/2006/relationships/slideLayout" Target="../slideLayouts/slideLayout6.xml"/><Relationship Id="rId1" Type="http://schemas.openxmlformats.org/officeDocument/2006/relationships/vmlDrawing" Target="../drawings/vmlDrawing9.vml"/><Relationship Id="rId4" Type="http://schemas.openxmlformats.org/officeDocument/2006/relationships/image" Target="../media/image13.emf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0.bin"/><Relationship Id="rId2" Type="http://schemas.openxmlformats.org/officeDocument/2006/relationships/slideLayout" Target="../slideLayouts/slideLayout6.xml"/><Relationship Id="rId1" Type="http://schemas.openxmlformats.org/officeDocument/2006/relationships/vmlDrawing" Target="../drawings/vmlDrawing10.vml"/><Relationship Id="rId4" Type="http://schemas.openxmlformats.org/officeDocument/2006/relationships/image" Target="../media/image14.em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Layout" Target="../slideLayouts/slideLayout6.xml"/><Relationship Id="rId1" Type="http://schemas.openxmlformats.org/officeDocument/2006/relationships/vmlDrawing" Target="../drawings/vmlDrawing1.vml"/><Relationship Id="rId4" Type="http://schemas.openxmlformats.org/officeDocument/2006/relationships/image" Target="../media/image1.em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.bin"/><Relationship Id="rId2" Type="http://schemas.openxmlformats.org/officeDocument/2006/relationships/slideLayout" Target="../slideLayouts/slideLayout6.xml"/><Relationship Id="rId1" Type="http://schemas.openxmlformats.org/officeDocument/2006/relationships/vmlDrawing" Target="../drawings/vmlDrawing2.vml"/><Relationship Id="rId4" Type="http://schemas.openxmlformats.org/officeDocument/2006/relationships/image" Target="../media/image2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472966" y="1661291"/>
            <a:ext cx="6660931" cy="2132943"/>
          </a:xfrm>
        </p:spPr>
        <p:txBody>
          <a:bodyPr>
            <a:normAutofit fontScale="90000"/>
          </a:bodyPr>
          <a:lstStyle/>
          <a:p>
            <a:pPr fontAlgn="base">
              <a:lnSpc>
                <a:spcPts val="5000"/>
              </a:lnSpc>
              <a:spcAft>
                <a:spcPts val="450"/>
              </a:spcAft>
            </a:pPr>
            <a:r>
              <a:rPr lang="en-US" altLang="zh-TW" b="1" kern="0" dirty="0" err="1">
                <a:solidFill>
                  <a:srgbClr val="000000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HomeCraft</a:t>
            </a:r>
            <a:r>
              <a:rPr lang="zh-TW" altLang="zh-TW" sz="2700" kern="100" dirty="0">
                <a:latin typeface="Calibri" panose="020F0502020204030204" pitchFamily="34" charset="0"/>
                <a:cs typeface="Times New Roman" panose="02020603050405020304" pitchFamily="18" charset="0"/>
              </a:rPr>
              <a:t/>
            </a:r>
            <a:br>
              <a:rPr lang="zh-TW" altLang="zh-TW" sz="2700" kern="100" dirty="0">
                <a:latin typeface="Calibri" panose="020F0502020204030204" pitchFamily="34" charset="0"/>
                <a:cs typeface="Times New Roman" panose="02020603050405020304" pitchFamily="18" charset="0"/>
              </a:rPr>
            </a:br>
            <a:r>
              <a:rPr lang="zh-TW" altLang="zh-TW" b="1" kern="0" dirty="0">
                <a:solidFill>
                  <a:srgbClr val="000000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以擴增實境（</a:t>
            </a:r>
            <a:r>
              <a:rPr lang="en-US" altLang="zh-TW" b="1" kern="0" dirty="0">
                <a:solidFill>
                  <a:srgbClr val="000000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AR</a:t>
            </a:r>
            <a:r>
              <a:rPr lang="zh-TW" altLang="zh-TW" b="1" kern="0" dirty="0" smtClean="0">
                <a:solidFill>
                  <a:srgbClr val="000000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）</a:t>
            </a:r>
            <a:r>
              <a:rPr lang="en-US" altLang="zh-TW" b="1" kern="0" dirty="0" smtClean="0">
                <a:solidFill>
                  <a:srgbClr val="000000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/>
            </a:r>
            <a:br>
              <a:rPr lang="en-US" altLang="zh-TW" b="1" kern="0" dirty="0" smtClean="0">
                <a:solidFill>
                  <a:srgbClr val="000000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</a:br>
            <a:r>
              <a:rPr lang="zh-TW" altLang="zh-TW" b="1" kern="0" dirty="0" smtClean="0">
                <a:solidFill>
                  <a:srgbClr val="000000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技術</a:t>
            </a:r>
            <a:r>
              <a:rPr lang="zh-TW" altLang="zh-TW" b="1" kern="0" dirty="0">
                <a:solidFill>
                  <a:srgbClr val="000000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實現室內居家</a:t>
            </a:r>
            <a:r>
              <a:rPr lang="zh-TW" altLang="zh-TW" b="1" kern="0" dirty="0" smtClean="0">
                <a:solidFill>
                  <a:srgbClr val="000000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佈置</a:t>
            </a:r>
            <a:endParaRPr lang="zh-TW" altLang="en-US" dirty="0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767255" y="4487917"/>
            <a:ext cx="6053959" cy="1803182"/>
          </a:xfrm>
        </p:spPr>
        <p:txBody>
          <a:bodyPr>
            <a:noAutofit/>
          </a:bodyPr>
          <a:lstStyle/>
          <a:p>
            <a:r>
              <a:rPr lang="zh-TW" altLang="zh-TW" sz="2400" kern="100" dirty="0">
                <a:solidFill>
                  <a:schemeClr val="tx1"/>
                </a:solidFill>
                <a:latin typeface="Calibri" panose="020F0502020204030204" pitchFamily="34" charset="0"/>
                <a:ea typeface="標楷體" panose="03000509000000000000" pitchFamily="65" charset="-120"/>
                <a:cs typeface="Times New Roman" panose="02020603050405020304" pitchFamily="18" charset="0"/>
              </a:rPr>
              <a:t>組長： </a:t>
            </a:r>
            <a:r>
              <a:rPr lang="zh-TW" altLang="zh-TW" sz="2400" kern="100" dirty="0" smtClean="0">
                <a:solidFill>
                  <a:schemeClr val="tx1"/>
                </a:solidFill>
                <a:latin typeface="Calibri" panose="020F0502020204030204" pitchFamily="34" charset="0"/>
                <a:ea typeface="標楷體" panose="03000509000000000000" pitchFamily="65" charset="-120"/>
                <a:cs typeface="Times New Roman" panose="02020603050405020304" pitchFamily="18" charset="0"/>
              </a:rPr>
              <a:t>許勇晉</a:t>
            </a:r>
            <a:r>
              <a:rPr lang="en-US" altLang="zh-TW" sz="2400" kern="100" dirty="0">
                <a:solidFill>
                  <a:schemeClr val="tx1"/>
                </a:solidFill>
                <a:latin typeface="Calibri" panose="020F0502020204030204" pitchFamily="34" charset="0"/>
                <a:ea typeface="標楷體" panose="03000509000000000000" pitchFamily="65" charset="-120"/>
                <a:cs typeface="Times New Roman" panose="02020603050405020304" pitchFamily="18" charset="0"/>
              </a:rPr>
              <a:t>	</a:t>
            </a:r>
            <a:r>
              <a:rPr lang="en-US" altLang="zh-TW" sz="2400" kern="100" dirty="0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 </a:t>
            </a:r>
            <a:r>
              <a:rPr lang="en-US" altLang="zh-TW" sz="2400" kern="100" dirty="0" smtClean="0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0451051</a:t>
            </a:r>
            <a:endParaRPr lang="zh-TW" altLang="zh-TW" kern="1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zh-TW" altLang="zh-TW" sz="2400" kern="100" dirty="0">
                <a:solidFill>
                  <a:schemeClr val="tx1"/>
                </a:solidFill>
                <a:latin typeface="Calibri" panose="020F0502020204030204" pitchFamily="34" charset="0"/>
                <a:ea typeface="標楷體" panose="03000509000000000000" pitchFamily="65" charset="-120"/>
                <a:cs typeface="Times New Roman" panose="02020603050405020304" pitchFamily="18" charset="0"/>
              </a:rPr>
              <a:t>組員： </a:t>
            </a:r>
            <a:r>
              <a:rPr lang="zh-TW" altLang="en-US" sz="2400" kern="100" dirty="0" smtClean="0">
                <a:solidFill>
                  <a:schemeClr val="tx1"/>
                </a:solidFill>
                <a:latin typeface="Calibri" panose="020F0502020204030204" pitchFamily="34" charset="0"/>
                <a:ea typeface="標楷體" panose="03000509000000000000" pitchFamily="65" charset="-120"/>
                <a:cs typeface="Times New Roman" panose="02020603050405020304" pitchFamily="18" charset="0"/>
              </a:rPr>
              <a:t>宋睿哲</a:t>
            </a:r>
            <a:r>
              <a:rPr lang="en-US" altLang="zh-TW" sz="2400" kern="100" dirty="0">
                <a:solidFill>
                  <a:schemeClr val="tx1"/>
                </a:solidFill>
                <a:latin typeface="Calibri" panose="020F0502020204030204" pitchFamily="34" charset="0"/>
                <a:ea typeface="標楷體" panose="03000509000000000000" pitchFamily="65" charset="-120"/>
                <a:cs typeface="Times New Roman" panose="02020603050405020304" pitchFamily="18" charset="0"/>
              </a:rPr>
              <a:t>	 </a:t>
            </a:r>
            <a:r>
              <a:rPr lang="en-US" altLang="zh-TW" sz="2400" kern="100" dirty="0" smtClean="0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0451075</a:t>
            </a:r>
          </a:p>
          <a:p>
            <a:pPr algn="l"/>
            <a:r>
              <a:rPr lang="zh-TW" altLang="en-US" sz="2400" kern="100" dirty="0" smtClean="0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                                             </a:t>
            </a:r>
            <a:r>
              <a:rPr lang="zh-TW" altLang="en-US" sz="2400" kern="1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rPr>
              <a:t>郭祐勛   </a:t>
            </a:r>
            <a:r>
              <a:rPr lang="en-US" altLang="zh-TW" sz="2400" kern="100" dirty="0" smtClean="0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0451017</a:t>
            </a:r>
          </a:p>
          <a:p>
            <a:pPr algn="l"/>
            <a:endParaRPr lang="zh-TW" altLang="en-US" sz="2400" dirty="0">
              <a:solidFill>
                <a:schemeClr val="tx1"/>
              </a:solidFill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601875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1"/>
          <p:cNvSpPr txBox="1">
            <a:spLocks/>
          </p:cNvSpPr>
          <p:nvPr/>
        </p:nvSpPr>
        <p:spPr>
          <a:xfrm>
            <a:off x="751561" y="403794"/>
            <a:ext cx="6447501" cy="9906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zh-TW" altLang="en-US" sz="4800" dirty="0">
                <a:latin typeface="標楷體" panose="03000509000000000000" pitchFamily="65" charset="-120"/>
                <a:ea typeface="標楷體" panose="03000509000000000000" pitchFamily="65" charset="-120"/>
              </a:rPr>
              <a:t>類別圖</a:t>
            </a:r>
            <a:endParaRPr lang="zh-TW" altLang="en-US" sz="66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pic>
        <p:nvPicPr>
          <p:cNvPr id="3" name="圖片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3380" y="2143460"/>
            <a:ext cx="7083861" cy="35459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76803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398144" y="609600"/>
            <a:ext cx="6347713" cy="1320800"/>
          </a:xfrm>
        </p:spPr>
        <p:txBody>
          <a:bodyPr>
            <a:normAutofit/>
          </a:bodyPr>
          <a:lstStyle/>
          <a:p>
            <a:pPr algn="ctr"/>
            <a:r>
              <a:rPr lang="en-US" altLang="zh-TW" sz="4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Resource Required</a:t>
            </a:r>
            <a:endParaRPr lang="zh-TW" altLang="en-US" sz="4800" dirty="0"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</p:txBody>
      </p:sp>
      <p:sp>
        <p:nvSpPr>
          <p:cNvPr id="5" name="直排文字版面配置區 2"/>
          <p:cNvSpPr txBox="1">
            <a:spLocks/>
          </p:cNvSpPr>
          <p:nvPr/>
        </p:nvSpPr>
        <p:spPr>
          <a:xfrm>
            <a:off x="1647646" y="1930400"/>
            <a:ext cx="5848709" cy="468248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TW" altLang="en-US" sz="24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工具</a:t>
            </a:r>
            <a:endParaRPr lang="en-US" altLang="zh-TW" sz="2400" dirty="0" smtClean="0">
              <a:solidFill>
                <a:schemeClr val="tx1"/>
              </a:solidFill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lvl="1"/>
            <a:r>
              <a:rPr lang="en-US" altLang="zh-TW" sz="2000" dirty="0" err="1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Xcode</a:t>
            </a:r>
            <a:r>
              <a:rPr lang="en-US" altLang="zh-TW" sz="20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 9.0</a:t>
            </a:r>
          </a:p>
          <a:p>
            <a:pPr lvl="1"/>
            <a:r>
              <a:rPr lang="en-US" altLang="zh-TW" sz="20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iPhone6s</a:t>
            </a:r>
            <a:r>
              <a:rPr lang="zh-TW" altLang="en-US" sz="20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、</a:t>
            </a:r>
            <a:r>
              <a:rPr lang="en-US" altLang="zh-TW" sz="20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iPad</a:t>
            </a:r>
            <a:r>
              <a:rPr lang="zh-TW" altLang="en-US" sz="20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 </a:t>
            </a:r>
            <a:r>
              <a:rPr lang="en-US" altLang="zh-TW" sz="20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2017</a:t>
            </a:r>
          </a:p>
          <a:p>
            <a:endParaRPr lang="en-US" altLang="zh-TW" sz="2400" dirty="0" smtClean="0">
              <a:solidFill>
                <a:schemeClr val="tx1"/>
              </a:solidFill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r>
              <a:rPr lang="zh-TW" altLang="en-US" sz="24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人員分配</a:t>
            </a:r>
            <a:endParaRPr lang="en-US" altLang="zh-TW" sz="2400" dirty="0" smtClean="0">
              <a:solidFill>
                <a:schemeClr val="tx1"/>
              </a:solidFill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lvl="1"/>
            <a:r>
              <a:rPr lang="zh-TW" altLang="en-US" sz="20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宋睿哲</a:t>
            </a:r>
            <a:r>
              <a:rPr lang="zh-TW" altLang="en-US" sz="2000" dirty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：</a:t>
            </a:r>
            <a:r>
              <a:rPr lang="zh-TW" altLang="en-US" sz="20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整合、</a:t>
            </a:r>
            <a:r>
              <a:rPr lang="zh-TW" altLang="en-US" sz="2000" dirty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支援</a:t>
            </a:r>
            <a:endParaRPr lang="en-US" altLang="zh-TW" sz="2000" dirty="0" smtClean="0">
              <a:solidFill>
                <a:schemeClr val="tx1"/>
              </a:solidFill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lvl="1"/>
            <a:r>
              <a:rPr lang="zh-TW" altLang="zh-TW" sz="2000" kern="100" dirty="0">
                <a:solidFill>
                  <a:schemeClr val="tx1"/>
                </a:solidFill>
                <a:latin typeface="Calibri" panose="020F0502020204030204" pitchFamily="34" charset="0"/>
                <a:ea typeface="標楷體" panose="03000509000000000000" pitchFamily="65" charset="-120"/>
                <a:cs typeface="Times New Roman" panose="02020603050405020304" pitchFamily="18" charset="0"/>
              </a:rPr>
              <a:t>許勇</a:t>
            </a:r>
            <a:r>
              <a:rPr lang="zh-TW" altLang="zh-TW" sz="2000" kern="100" dirty="0" smtClean="0">
                <a:solidFill>
                  <a:schemeClr val="tx1"/>
                </a:solidFill>
                <a:latin typeface="Calibri" panose="020F0502020204030204" pitchFamily="34" charset="0"/>
                <a:ea typeface="標楷體" panose="03000509000000000000" pitchFamily="65" charset="-120"/>
                <a:cs typeface="Times New Roman" panose="02020603050405020304" pitchFamily="18" charset="0"/>
              </a:rPr>
              <a:t>晉</a:t>
            </a:r>
            <a:r>
              <a:rPr lang="zh-TW" altLang="en-US" sz="2000" kern="100" dirty="0">
                <a:solidFill>
                  <a:schemeClr val="tx1"/>
                </a:solidFill>
                <a:latin typeface="Calibri" panose="020F0502020204030204" pitchFamily="34" charset="0"/>
                <a:ea typeface="標楷體" panose="03000509000000000000" pitchFamily="65" charset="-120"/>
                <a:cs typeface="Times New Roman" panose="02020603050405020304" pitchFamily="18" charset="0"/>
              </a:rPr>
              <a:t>：</a:t>
            </a:r>
            <a:r>
              <a:rPr lang="zh-TW" altLang="en-US" sz="20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功能撰寫</a:t>
            </a:r>
            <a:endParaRPr lang="en-US" altLang="zh-TW" sz="2000" dirty="0" smtClean="0">
              <a:solidFill>
                <a:schemeClr val="tx1"/>
              </a:solidFill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lvl="1"/>
            <a:r>
              <a:rPr lang="zh-TW" altLang="en-US" sz="20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郭祐勛</a:t>
            </a:r>
            <a:r>
              <a:rPr lang="zh-TW" altLang="en-US" sz="2000" dirty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：</a:t>
            </a:r>
            <a:r>
              <a:rPr lang="en-US" altLang="zh-TW" sz="20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UI</a:t>
            </a:r>
            <a:r>
              <a:rPr lang="zh-TW" altLang="en-US" sz="20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設計、實作</a:t>
            </a:r>
            <a:endParaRPr lang="en-US" altLang="zh-TW" sz="2000" dirty="0">
              <a:solidFill>
                <a:schemeClr val="tx1"/>
              </a:solidFill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72017119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956441" y="2538841"/>
            <a:ext cx="5948855" cy="1915909"/>
          </a:xfrm>
          <a:prstGeom prst="rect">
            <a:avLst/>
          </a:prstGeom>
          <a:noFill/>
        </p:spPr>
        <p:txBody>
          <a:bodyPr wrap="square" lIns="68580" tIns="34290" rIns="68580" bIns="34290">
            <a:spAutoFit/>
          </a:bodyPr>
          <a:lstStyle/>
          <a:p>
            <a:pPr algn="ctr"/>
            <a:r>
              <a:rPr lang="en-US" altLang="zh-TW" sz="60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Thanks for your watching~</a:t>
            </a:r>
            <a:endParaRPr lang="zh-TW" altLang="en-US" sz="6000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029856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標題 1"/>
          <p:cNvSpPr txBox="1">
            <a:spLocks/>
          </p:cNvSpPr>
          <p:nvPr/>
        </p:nvSpPr>
        <p:spPr>
          <a:xfrm>
            <a:off x="1348250" y="641788"/>
            <a:ext cx="6447501" cy="9906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zh-TW" altLang="en-US" sz="4800" dirty="0">
                <a:latin typeface="標楷體" panose="03000509000000000000" pitchFamily="65" charset="-120"/>
                <a:ea typeface="標楷體" panose="03000509000000000000" pitchFamily="65" charset="-120"/>
              </a:rPr>
              <a:t>使用介面</a:t>
            </a:r>
            <a:endParaRPr lang="zh-TW" altLang="en-US" sz="66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graphicFrame>
        <p:nvGraphicFramePr>
          <p:cNvPr id="6" name="物件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831436174"/>
              </p:ext>
            </p:extLst>
          </p:nvPr>
        </p:nvGraphicFramePr>
        <p:xfrm>
          <a:off x="762248" y="1758512"/>
          <a:ext cx="6425797" cy="449514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232" name="Visio" r:id="rId3" imgW="8401086" imgH="5876796" progId="Visio.Drawing.15">
                  <p:embed/>
                </p:oleObj>
              </mc:Choice>
              <mc:Fallback>
                <p:oleObj name="Visio" r:id="rId3" imgW="8401086" imgH="5876796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62248" y="1758512"/>
                        <a:ext cx="6425797" cy="449514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5876950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3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989883" y="1306566"/>
            <a:ext cx="7164234" cy="5551433"/>
          </a:xfrm>
          <a:prstGeom prst="rect">
            <a:avLst/>
          </a:prstGeom>
        </p:spPr>
      </p:pic>
      <p:sp>
        <p:nvSpPr>
          <p:cNvPr id="5" name="標題 1"/>
          <p:cNvSpPr txBox="1">
            <a:spLocks/>
          </p:cNvSpPr>
          <p:nvPr/>
        </p:nvSpPr>
        <p:spPr>
          <a:xfrm>
            <a:off x="1348250" y="641788"/>
            <a:ext cx="6447501" cy="9906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en-US" altLang="zh-TW" sz="48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App</a:t>
            </a:r>
            <a:r>
              <a:rPr lang="zh-TW" altLang="en-US" sz="4800" dirty="0">
                <a:latin typeface="標楷體" panose="03000509000000000000" pitchFamily="65" charset="-120"/>
                <a:ea typeface="標楷體" panose="03000509000000000000" pitchFamily="65" charset="-120"/>
              </a:rPr>
              <a:t>介面設計</a:t>
            </a:r>
            <a:endParaRPr lang="zh-TW" altLang="en-US" sz="66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235432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物件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409606055"/>
              </p:ext>
            </p:extLst>
          </p:nvPr>
        </p:nvGraphicFramePr>
        <p:xfrm>
          <a:off x="3080835" y="1470370"/>
          <a:ext cx="2982331" cy="519321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15" name="Visio" r:id="rId3" imgW="4086171" imgH="7115175" progId="Visio.Drawing.15">
                  <p:embed/>
                </p:oleObj>
              </mc:Choice>
              <mc:Fallback>
                <p:oleObj name="Visio" r:id="rId3" imgW="4086171" imgH="7115175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3080835" y="1470370"/>
                        <a:ext cx="2982331" cy="519321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標題 1"/>
          <p:cNvSpPr txBox="1">
            <a:spLocks/>
          </p:cNvSpPr>
          <p:nvPr/>
        </p:nvSpPr>
        <p:spPr>
          <a:xfrm>
            <a:off x="1348250" y="641788"/>
            <a:ext cx="6447501" cy="9906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zh-TW" altLang="en-US" sz="4800" dirty="0">
                <a:latin typeface="標楷體" panose="03000509000000000000" pitchFamily="65" charset="-120"/>
                <a:ea typeface="標楷體" panose="03000509000000000000" pitchFamily="65" charset="-120"/>
              </a:rPr>
              <a:t>新增之活動圖</a:t>
            </a:r>
            <a:endParaRPr lang="zh-TW" altLang="en-US" sz="66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1778226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18" name="Picture 2" descr="https://scontent.fkhh1-1.fna.fbcdn.net/v/t1.15752-9/35414607_1682591881824117_1461955065957842944_n.jpg?_nc_cat=0&amp;oh=3bb607f4b0e285fc3f468112c2004efe&amp;oe=5B768567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79478" y="1632388"/>
            <a:ext cx="2725673" cy="48456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220" name="Picture 4" descr="https://scontent.fkhh1-1.fna.fbcdn.net/v/t1.15752-9/35325682_1682591918490780_5690309424946610176_n.jpg?_nc_cat=0&amp;oh=3bcabb6e00b6fcb9d08bba5daf6905c0&amp;oe=5B9F216D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36378" y="1632388"/>
            <a:ext cx="2725674" cy="48456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標題 1"/>
          <p:cNvSpPr txBox="1">
            <a:spLocks/>
          </p:cNvSpPr>
          <p:nvPr/>
        </p:nvSpPr>
        <p:spPr>
          <a:xfrm>
            <a:off x="1348250" y="641788"/>
            <a:ext cx="6447501" cy="9906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zh-TW" altLang="en-US" sz="4800" dirty="0">
                <a:latin typeface="標楷體" panose="03000509000000000000" pitchFamily="65" charset="-120"/>
                <a:ea typeface="標楷體" panose="03000509000000000000" pitchFamily="65" charset="-120"/>
              </a:rPr>
              <a:t>選單</a:t>
            </a:r>
            <a:endParaRPr lang="zh-TW" altLang="en-US" sz="66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6907972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1"/>
          <p:cNvSpPr txBox="1">
            <a:spLocks/>
          </p:cNvSpPr>
          <p:nvPr/>
        </p:nvSpPr>
        <p:spPr>
          <a:xfrm>
            <a:off x="1348250" y="641788"/>
            <a:ext cx="6447501" cy="9906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en-US" altLang="zh-TW" sz="4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3D</a:t>
            </a:r>
            <a:r>
              <a:rPr lang="zh-TW" altLang="en-US" sz="4800" dirty="0">
                <a:latin typeface="標楷體" panose="03000509000000000000" pitchFamily="65" charset="-120"/>
                <a:ea typeface="標楷體" panose="03000509000000000000" pitchFamily="65" charset="-120"/>
              </a:rPr>
              <a:t>物件的深度</a:t>
            </a:r>
            <a:endParaRPr lang="zh-TW" altLang="en-US" sz="66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5" name="直排文字版面配置區 2"/>
          <p:cNvSpPr txBox="1">
            <a:spLocks/>
          </p:cNvSpPr>
          <p:nvPr/>
        </p:nvSpPr>
        <p:spPr>
          <a:xfrm>
            <a:off x="1647646" y="1728833"/>
            <a:ext cx="5848709" cy="468248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Q</a:t>
            </a:r>
            <a:r>
              <a:rPr lang="zh-TW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：</a:t>
            </a:r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如何決定</a:t>
            </a:r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3D</a:t>
            </a:r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物件在現實中的深度？</a:t>
            </a:r>
            <a:endParaRPr lang="en-US" altLang="zh-TW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lang="zh-TW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：</a:t>
            </a:r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利用</a:t>
            </a:r>
            <a:r>
              <a:rPr lang="en-US" altLang="zh-TW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ARSCNView</a:t>
            </a:r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提供的兩個</a:t>
            </a:r>
            <a:r>
              <a:rPr lang="en-US" altLang="zh-TW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hitTest</a:t>
            </a:r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()</a:t>
            </a:r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函式</a:t>
            </a:r>
            <a:endParaRPr lang="en-US" altLang="zh-TW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lvl="1"/>
            <a:r>
              <a:rPr lang="en-US" altLang="zh-TW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hitTest</a:t>
            </a:r>
            <a:r>
              <a:rPr lang="en-US" altLang="zh-TW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 _, types:)</a:t>
            </a:r>
            <a:r>
              <a:rPr lang="zh-TW" alt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：</a:t>
            </a:r>
            <a:r>
              <a:rPr lang="zh-TW" altLang="en-US" sz="1800" dirty="0"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rPr>
              <a:t>探索光與平面的交點。</a:t>
            </a:r>
            <a:endParaRPr lang="en-US" altLang="zh-TW" sz="1800" dirty="0">
              <a:latin typeface="標楷體" panose="03000509000000000000" pitchFamily="65" charset="-12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pPr lvl="1"/>
            <a:r>
              <a:rPr lang="en-US" altLang="zh-TW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hitTest</a:t>
            </a:r>
            <a:r>
              <a:rPr lang="en-US" altLang="zh-TW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(_:options:)</a:t>
            </a:r>
            <a:r>
              <a:rPr lang="zh-TW" alt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：</a:t>
            </a:r>
            <a:r>
              <a:rPr lang="zh-TW" altLang="en-US" sz="1800" dirty="0"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rPr>
              <a:t>探索光與虛擬物件的交點。</a:t>
            </a:r>
            <a:endParaRPr lang="en-US" altLang="zh-TW" sz="1800" dirty="0">
              <a:latin typeface="標楷體" panose="03000509000000000000" pitchFamily="65" charset="-12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r>
              <a:rPr lang="zh-TW" altLang="zh-TW" dirty="0">
                <a:latin typeface="Times New Roman" panose="02020603050405020304" pitchFamily="18" charset="0"/>
                <a:ea typeface="細明體" panose="02020509000000000000" pitchFamily="49" charset="-120"/>
                <a:cs typeface="Times New Roman" panose="02020603050405020304" pitchFamily="18" charset="0"/>
              </a:rPr>
              <a:t>※</a:t>
            </a:r>
            <a:r>
              <a:rPr lang="zh-TW" altLang="en-US" dirty="0">
                <a:solidFill>
                  <a:prstClr val="black">
                    <a:lumMod val="75000"/>
                    <a:lumOff val="25000"/>
                  </a:prstClr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rPr>
              <a:t>探索光：透過相機發出一條光線</a:t>
            </a:r>
            <a:endParaRPr lang="en-US" altLang="zh-TW" dirty="0">
              <a:latin typeface="標楷體" panose="03000509000000000000" pitchFamily="65" charset="-120"/>
              <a:ea typeface="標楷體" panose="03000509000000000000" pitchFamily="65" charset="-12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325701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物件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224699326"/>
              </p:ext>
            </p:extLst>
          </p:nvPr>
        </p:nvGraphicFramePr>
        <p:xfrm>
          <a:off x="1823977" y="1722999"/>
          <a:ext cx="5496047" cy="417330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37" name="Visio" r:id="rId3" imgW="5105545" imgH="3876739" progId="Visio.Drawing.15">
                  <p:embed/>
                </p:oleObj>
              </mc:Choice>
              <mc:Fallback>
                <p:oleObj name="Visio" r:id="rId3" imgW="5105545" imgH="3876739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823977" y="1722999"/>
                        <a:ext cx="5496047" cy="417330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標題 1"/>
          <p:cNvSpPr txBox="1">
            <a:spLocks/>
          </p:cNvSpPr>
          <p:nvPr/>
        </p:nvSpPr>
        <p:spPr>
          <a:xfrm>
            <a:off x="1348250" y="641788"/>
            <a:ext cx="6447501" cy="9906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zh-TW" altLang="en-US" sz="4800" dirty="0">
                <a:latin typeface="標楷體" panose="03000509000000000000" pitchFamily="65" charset="-120"/>
                <a:ea typeface="標楷體" panose="03000509000000000000" pitchFamily="65" charset="-120"/>
              </a:rPr>
              <a:t>移動之活動圖</a:t>
            </a:r>
            <a:endParaRPr lang="zh-TW" altLang="en-US" sz="66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7501568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物件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16563013"/>
              </p:ext>
            </p:extLst>
          </p:nvPr>
        </p:nvGraphicFramePr>
        <p:xfrm>
          <a:off x="2727435" y="1474448"/>
          <a:ext cx="3689131" cy="512245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161" name="Visio" r:id="rId3" imgW="5000571" imgH="6943725" progId="Visio.Drawing.15">
                  <p:embed/>
                </p:oleObj>
              </mc:Choice>
              <mc:Fallback>
                <p:oleObj name="Visio" r:id="rId3" imgW="5000571" imgH="6943725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727435" y="1474448"/>
                        <a:ext cx="3689131" cy="512245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標題 1"/>
          <p:cNvSpPr txBox="1">
            <a:spLocks/>
          </p:cNvSpPr>
          <p:nvPr/>
        </p:nvSpPr>
        <p:spPr>
          <a:xfrm>
            <a:off x="1348250" y="641788"/>
            <a:ext cx="6447501" cy="9906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zh-TW" altLang="en-US" sz="4800" dirty="0">
                <a:latin typeface="標楷體" panose="03000509000000000000" pitchFamily="65" charset="-120"/>
                <a:ea typeface="標楷體" panose="03000509000000000000" pitchFamily="65" charset="-120"/>
              </a:rPr>
              <a:t>旋轉之活動圖</a:t>
            </a:r>
            <a:endParaRPr lang="zh-TW" altLang="en-US" sz="66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4540263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348250" y="641788"/>
            <a:ext cx="6447501" cy="990600"/>
          </a:xfrm>
        </p:spPr>
        <p:txBody>
          <a:bodyPr>
            <a:normAutofit/>
          </a:bodyPr>
          <a:lstStyle/>
          <a:p>
            <a:pPr algn="ctr"/>
            <a:r>
              <a:rPr lang="zh-TW" altLang="en-US" sz="48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目錄</a:t>
            </a:r>
            <a:endParaRPr lang="zh-TW" altLang="en-US" sz="48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1647646" y="1728833"/>
            <a:ext cx="5848709" cy="4682480"/>
          </a:xfrm>
        </p:spPr>
        <p:txBody>
          <a:bodyPr vert="horz">
            <a:noAutofit/>
          </a:bodyPr>
          <a:lstStyle/>
          <a:p>
            <a:pPr>
              <a:buFont typeface="+mj-ea"/>
              <a:buAutoNum type="ea1ChtPeriod"/>
            </a:pPr>
            <a:r>
              <a:rPr lang="zh-TW" altLang="en-US" sz="28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背景、趨勢</a:t>
            </a:r>
            <a:endParaRPr lang="en-US" altLang="zh-TW" sz="2800" dirty="0" smtClean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>
              <a:buFont typeface="+mj-ea"/>
              <a:buAutoNum type="ea1ChtPeriod"/>
            </a:pPr>
            <a:r>
              <a:rPr lang="zh-TW" altLang="en-US" sz="28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動機</a:t>
            </a:r>
            <a:endParaRPr lang="en-US" altLang="zh-TW" sz="2800" dirty="0" smtClean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>
              <a:buFont typeface="+mj-ea"/>
              <a:buAutoNum type="ea1ChtPeriod"/>
            </a:pPr>
            <a:r>
              <a:rPr lang="zh-TW" altLang="en-US" sz="2800" dirty="0">
                <a:latin typeface="標楷體" panose="03000509000000000000" pitchFamily="65" charset="-120"/>
                <a:ea typeface="標楷體" panose="03000509000000000000" pitchFamily="65" charset="-120"/>
              </a:rPr>
              <a:t>目的</a:t>
            </a:r>
            <a:endParaRPr lang="en-US" altLang="zh-TW" sz="2800" dirty="0" smtClean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>
              <a:buFont typeface="+mj-ea"/>
              <a:buAutoNum type="ea1ChtPeriod"/>
            </a:pPr>
            <a:r>
              <a:rPr lang="zh-TW" altLang="en-US" sz="28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需求分</a:t>
            </a:r>
            <a:r>
              <a:rPr lang="zh-TW" altLang="en-US" sz="2800" dirty="0">
                <a:latin typeface="標楷體" panose="03000509000000000000" pitchFamily="65" charset="-120"/>
                <a:ea typeface="標楷體" panose="03000509000000000000" pitchFamily="65" charset="-120"/>
              </a:rPr>
              <a:t>析</a:t>
            </a:r>
            <a:endParaRPr lang="en-US" altLang="zh-TW" sz="2800" dirty="0" smtClean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>
              <a:buFont typeface="+mj-ea"/>
              <a:buAutoNum type="ea1ChtPeriod"/>
            </a:pPr>
            <a:r>
              <a:rPr lang="zh-TW" altLang="en-US" sz="28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系統概念圖</a:t>
            </a:r>
            <a:endParaRPr lang="en-US" altLang="zh-TW" sz="2800" dirty="0" smtClean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>
              <a:buFont typeface="+mj-ea"/>
              <a:buAutoNum type="ea1ChtPeriod"/>
            </a:pPr>
            <a:r>
              <a:rPr lang="zh-TW" altLang="en-US" sz="28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使用案例</a:t>
            </a:r>
            <a:r>
              <a:rPr lang="zh-TW" altLang="en-US" sz="2800" dirty="0">
                <a:latin typeface="標楷體" panose="03000509000000000000" pitchFamily="65" charset="-120"/>
                <a:ea typeface="標楷體" panose="03000509000000000000" pitchFamily="65" charset="-120"/>
              </a:rPr>
              <a:t>圖</a:t>
            </a:r>
            <a:endParaRPr lang="en-US" altLang="zh-TW" sz="2800" dirty="0" smtClean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>
              <a:buFont typeface="+mj-ea"/>
              <a:buAutoNum type="ea1ChtPeriod"/>
            </a:pPr>
            <a:endParaRPr lang="en-US" altLang="zh-TW" sz="1800" dirty="0" smtClean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>
              <a:buFont typeface="+mj-ea"/>
              <a:buAutoNum type="ea1ChtPeriod"/>
            </a:pPr>
            <a:endParaRPr lang="en-US" altLang="zh-TW" sz="1800" dirty="0" smtClean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>
              <a:buFont typeface="+mj-ea"/>
              <a:buAutoNum type="ea1ChtPeriod"/>
            </a:pPr>
            <a:endParaRPr lang="zh-TW" altLang="en-US" sz="18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0813837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物件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31144816"/>
              </p:ext>
            </p:extLst>
          </p:nvPr>
        </p:nvGraphicFramePr>
        <p:xfrm>
          <a:off x="2221625" y="1573926"/>
          <a:ext cx="4700750" cy="47007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77" name="Visio" r:id="rId3" imgW="5781657" imgH="5781804" progId="Visio.Drawing.15">
                  <p:embed/>
                </p:oleObj>
              </mc:Choice>
              <mc:Fallback>
                <p:oleObj name="Visio" r:id="rId3" imgW="5781657" imgH="5781804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221625" y="1573926"/>
                        <a:ext cx="4700750" cy="47007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標題 1"/>
          <p:cNvSpPr txBox="1">
            <a:spLocks/>
          </p:cNvSpPr>
          <p:nvPr/>
        </p:nvSpPr>
        <p:spPr>
          <a:xfrm>
            <a:off x="1348250" y="641788"/>
            <a:ext cx="6447501" cy="9906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zh-TW" altLang="en-US" sz="48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旋轉</a:t>
            </a:r>
            <a:endParaRPr lang="zh-TW" altLang="en-US" sz="66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1392078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物件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56881859"/>
              </p:ext>
            </p:extLst>
          </p:nvPr>
        </p:nvGraphicFramePr>
        <p:xfrm>
          <a:off x="1781357" y="1781960"/>
          <a:ext cx="5581286" cy="463986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300" name="Visio" r:id="rId3" imgW="6324745" imgH="5257897" progId="Visio.Drawing.15">
                  <p:embed/>
                </p:oleObj>
              </mc:Choice>
              <mc:Fallback>
                <p:oleObj name="Visio" r:id="rId3" imgW="6324745" imgH="5257897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781357" y="1781960"/>
                        <a:ext cx="5581286" cy="463986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標題 1"/>
          <p:cNvSpPr txBox="1">
            <a:spLocks/>
          </p:cNvSpPr>
          <p:nvPr/>
        </p:nvSpPr>
        <p:spPr>
          <a:xfrm>
            <a:off x="1348250" y="641788"/>
            <a:ext cx="6447501" cy="9906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zh-TW" altLang="en-US" sz="4800" dirty="0">
                <a:latin typeface="標楷體" panose="03000509000000000000" pitchFamily="65" charset="-120"/>
                <a:ea typeface="標楷體" panose="03000509000000000000" pitchFamily="65" charset="-120"/>
              </a:rPr>
              <a:t>兩指旋轉</a:t>
            </a:r>
            <a:endParaRPr lang="zh-TW" altLang="en-US" sz="66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6977688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物件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53172599"/>
              </p:ext>
            </p:extLst>
          </p:nvPr>
        </p:nvGraphicFramePr>
        <p:xfrm>
          <a:off x="2376739" y="1536677"/>
          <a:ext cx="4390522" cy="502567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185" name="Visio" r:id="rId3" imgW="5267198" imgH="6029422" progId="Visio.Drawing.15">
                  <p:embed/>
                </p:oleObj>
              </mc:Choice>
              <mc:Fallback>
                <p:oleObj name="Visio" r:id="rId3" imgW="5267198" imgH="6029422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376739" y="1536677"/>
                        <a:ext cx="4390522" cy="502567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標題 1"/>
          <p:cNvSpPr txBox="1">
            <a:spLocks/>
          </p:cNvSpPr>
          <p:nvPr/>
        </p:nvSpPr>
        <p:spPr>
          <a:xfrm>
            <a:off x="1348250" y="641788"/>
            <a:ext cx="6447501" cy="9906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zh-TW" altLang="en-US" sz="4800" dirty="0">
                <a:latin typeface="標楷體" panose="03000509000000000000" pitchFamily="65" charset="-120"/>
                <a:ea typeface="標楷體" panose="03000509000000000000" pitchFamily="65" charset="-120"/>
              </a:rPr>
              <a:t>刪除之活動圖</a:t>
            </a:r>
            <a:endParaRPr lang="zh-TW" altLang="en-US" sz="66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6341411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物件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08166641"/>
              </p:ext>
            </p:extLst>
          </p:nvPr>
        </p:nvGraphicFramePr>
        <p:xfrm>
          <a:off x="2065077" y="1514221"/>
          <a:ext cx="5013846" cy="47139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324" name="Visio" r:id="rId3" imgW="6210228" imgH="5838857" progId="Visio.Drawing.15">
                  <p:embed/>
                </p:oleObj>
              </mc:Choice>
              <mc:Fallback>
                <p:oleObj name="Visio" r:id="rId3" imgW="6210228" imgH="5838857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065077" y="1514221"/>
                        <a:ext cx="5013846" cy="47139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標題 1"/>
          <p:cNvSpPr txBox="1">
            <a:spLocks/>
          </p:cNvSpPr>
          <p:nvPr/>
        </p:nvSpPr>
        <p:spPr>
          <a:xfrm>
            <a:off x="1348250" y="641788"/>
            <a:ext cx="6447501" cy="9906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zh-TW" altLang="en-US" sz="48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刪除</a:t>
            </a:r>
            <a:endParaRPr lang="zh-TW" altLang="en-US" sz="66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8736523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398144" y="598466"/>
            <a:ext cx="6347713" cy="1320800"/>
          </a:xfrm>
        </p:spPr>
        <p:txBody>
          <a:bodyPr>
            <a:normAutofit/>
          </a:bodyPr>
          <a:lstStyle/>
          <a:p>
            <a:pPr algn="ctr"/>
            <a:r>
              <a:rPr lang="zh-TW" altLang="en-US" sz="48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背景、</a:t>
            </a:r>
            <a:r>
              <a:rPr lang="zh-TW" altLang="en-US" sz="4800" dirty="0">
                <a:latin typeface="標楷體" panose="03000509000000000000" pitchFamily="65" charset="-120"/>
                <a:ea typeface="標楷體" panose="03000509000000000000" pitchFamily="65" charset="-120"/>
              </a:rPr>
              <a:t>趨勢</a:t>
            </a:r>
            <a:endParaRPr lang="zh-TW" altLang="en-US" sz="4800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1108554" y="1919266"/>
            <a:ext cx="6926893" cy="3880773"/>
          </a:xfrm>
        </p:spPr>
        <p:txBody>
          <a:bodyPr/>
          <a:lstStyle/>
          <a:p>
            <a:pPr algn="just"/>
            <a:r>
              <a:rPr lang="zh-TW" altLang="en-US" sz="24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隨著城市</a:t>
            </a:r>
            <a:r>
              <a:rPr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人口密集</a:t>
            </a:r>
            <a:r>
              <a:rPr lang="zh-TW" altLang="en-US" sz="24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化程度的上升，但可利用的土地卻有限制，</a:t>
            </a:r>
            <a:r>
              <a:rPr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因此到導致土地的價格節節上漲，為了擴展生活的空間，數也數不盡高樓大廈紛紛林立而起</a:t>
            </a:r>
            <a:r>
              <a:rPr lang="zh-TW" altLang="en-US" sz="24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，人們居住的樓層越來越高，但實際上能用的坪數卻還是一樣少，該如何購買家具、如何精美的佈置已</a:t>
            </a:r>
            <a:r>
              <a:rPr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經</a:t>
            </a:r>
            <a:r>
              <a:rPr lang="zh-TW" altLang="en-US" sz="24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變成了一門學問。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20517472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398144" y="598466"/>
            <a:ext cx="6347713" cy="1320800"/>
          </a:xfrm>
        </p:spPr>
        <p:txBody>
          <a:bodyPr>
            <a:normAutofit/>
          </a:bodyPr>
          <a:lstStyle/>
          <a:p>
            <a:pPr algn="ctr"/>
            <a:r>
              <a:rPr lang="zh-TW" altLang="en-US" sz="48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動機</a:t>
            </a:r>
            <a:endParaRPr lang="zh-TW" altLang="en-US" sz="4800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1237691" y="1919266"/>
            <a:ext cx="6668618" cy="3880773"/>
          </a:xfrm>
        </p:spPr>
        <p:txBody>
          <a:bodyPr/>
          <a:lstStyle/>
          <a:p>
            <a:pPr algn="just"/>
            <a:r>
              <a:rPr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有些時候，想買新的家具放置在家裡，往往都要先量尺寸再去賣場挑選，到了賣場，找到心儀的家具，但不知道是不是和擺在家裡。買了之後，發現放的位置不是很滿意，還要花費時間去搬動。</a:t>
            </a:r>
          </a:p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70417803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398144" y="484340"/>
            <a:ext cx="6347713" cy="1320800"/>
          </a:xfrm>
        </p:spPr>
        <p:txBody>
          <a:bodyPr>
            <a:normAutofit/>
          </a:bodyPr>
          <a:lstStyle/>
          <a:p>
            <a:pPr algn="ctr"/>
            <a:r>
              <a:rPr lang="zh-TW" altLang="zh-TW" sz="4800" b="1" dirty="0" smtClean="0"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rPr>
              <a:t>目的</a:t>
            </a:r>
            <a:endParaRPr lang="zh-TW" altLang="en-US" sz="48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4" name="直排文字版面配置區 2"/>
          <p:cNvSpPr txBox="1">
            <a:spLocks/>
          </p:cNvSpPr>
          <p:nvPr/>
        </p:nvSpPr>
        <p:spPr>
          <a:xfrm>
            <a:off x="1431335" y="1567145"/>
            <a:ext cx="6281331" cy="468248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TW" altLang="en-US" sz="24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透過</a:t>
            </a:r>
            <a:r>
              <a:rPr lang="en-US" altLang="zh-TW" sz="2400" dirty="0">
                <a:solidFill>
                  <a:srgbClr val="FF0000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AR</a:t>
            </a:r>
            <a:r>
              <a:rPr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，我們可以讓虛擬家具與現實場景做互動</a:t>
            </a:r>
            <a:r>
              <a:rPr lang="zh-TW" altLang="en-US" sz="24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，以便於解決購買家具時的困擾。</a:t>
            </a:r>
            <a:endParaRPr lang="en-US" altLang="zh-TW" sz="2400" dirty="0" smtClean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endParaRPr lang="en-US" altLang="zh-TW" dirty="0" smtClean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r>
              <a:rPr lang="zh-TW" altLang="en-US" sz="24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這個</a:t>
            </a:r>
            <a:r>
              <a:rPr lang="en-US" altLang="zh-TW" sz="24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APP</a:t>
            </a:r>
            <a:r>
              <a:rPr lang="zh-TW" altLang="en-US" sz="24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需要做到以下幾點</a:t>
            </a:r>
            <a:endParaRPr lang="en-US" altLang="zh-TW" sz="2400" dirty="0" smtClean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lvl="1"/>
            <a:r>
              <a:rPr lang="zh-TW" altLang="en-US" sz="2000" dirty="0">
                <a:latin typeface="標楷體" panose="03000509000000000000" pitchFamily="65" charset="-120"/>
                <a:ea typeface="標楷體" panose="03000509000000000000" pitchFamily="65" charset="-120"/>
              </a:rPr>
              <a:t>家中便能比較空間與家具的大小。</a:t>
            </a:r>
          </a:p>
          <a:p>
            <a:pPr lvl="1"/>
            <a:r>
              <a:rPr lang="zh-TW" altLang="en-US" sz="20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在</a:t>
            </a:r>
            <a:r>
              <a:rPr lang="zh-TW" altLang="en-US" sz="2000" dirty="0">
                <a:latin typeface="標楷體" panose="03000509000000000000" pitchFamily="65" charset="-120"/>
                <a:ea typeface="標楷體" panose="03000509000000000000" pitchFamily="65" charset="-120"/>
              </a:rPr>
              <a:t>購買前便知道此家具購買後，對於整體的美觀是否滿意。</a:t>
            </a:r>
          </a:p>
          <a:p>
            <a:pPr lvl="1"/>
            <a:r>
              <a:rPr lang="zh-TW" altLang="en-US" sz="20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擺放</a:t>
            </a:r>
            <a:r>
              <a:rPr lang="zh-TW" altLang="en-US" sz="2000" dirty="0">
                <a:latin typeface="標楷體" panose="03000509000000000000" pitchFamily="65" charset="-120"/>
                <a:ea typeface="標楷體" panose="03000509000000000000" pitchFamily="65" charset="-120"/>
              </a:rPr>
              <a:t>家具時，需讓家具能夠做各角度的旋轉及移動。</a:t>
            </a:r>
          </a:p>
          <a:p>
            <a:pPr lvl="1"/>
            <a:r>
              <a:rPr lang="zh-TW" altLang="en-US" sz="20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即便</a:t>
            </a:r>
            <a:r>
              <a:rPr lang="zh-TW" altLang="en-US" sz="2000" dirty="0">
                <a:latin typeface="標楷體" panose="03000509000000000000" pitchFamily="65" charset="-120"/>
                <a:ea typeface="標楷體" panose="03000509000000000000" pitchFamily="65" charset="-120"/>
              </a:rPr>
              <a:t>處在沒有網路的情況下，也能夠佈置。</a:t>
            </a:r>
          </a:p>
          <a:p>
            <a:pPr marL="0" indent="0">
              <a:buNone/>
            </a:pPr>
            <a:endParaRPr lang="en-US" altLang="zh-TW" dirty="0" smtClean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62449691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398144" y="609600"/>
            <a:ext cx="6347713" cy="1320800"/>
          </a:xfrm>
        </p:spPr>
        <p:txBody>
          <a:bodyPr>
            <a:normAutofit/>
          </a:bodyPr>
          <a:lstStyle/>
          <a:p>
            <a:pPr algn="ctr"/>
            <a:r>
              <a:rPr lang="zh-TW" altLang="en-US" sz="4800" dirty="0">
                <a:latin typeface="標楷體" panose="03000509000000000000" pitchFamily="65" charset="-120"/>
                <a:ea typeface="標楷體" panose="03000509000000000000" pitchFamily="65" charset="-120"/>
              </a:rPr>
              <a:t>需求分析</a:t>
            </a:r>
          </a:p>
        </p:txBody>
      </p:sp>
      <p:sp>
        <p:nvSpPr>
          <p:cNvPr id="5" name="直排文字版面配置區 2"/>
          <p:cNvSpPr txBox="1">
            <a:spLocks/>
          </p:cNvSpPr>
          <p:nvPr/>
        </p:nvSpPr>
        <p:spPr>
          <a:xfrm>
            <a:off x="1647646" y="1930400"/>
            <a:ext cx="5848709" cy="468248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TW" altLang="en-US" sz="24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購買家具時的困</a:t>
            </a:r>
            <a:r>
              <a:rPr lang="zh-TW" altLang="en-US" sz="2400" dirty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擾</a:t>
            </a:r>
            <a:r>
              <a:rPr lang="zh-TW" altLang="en-US" sz="24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：</a:t>
            </a:r>
            <a:endParaRPr lang="en-US" altLang="zh-TW" sz="2400" dirty="0" smtClean="0">
              <a:solidFill>
                <a:schemeClr val="tx1"/>
              </a:solidFill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lvl="1"/>
            <a:r>
              <a:rPr lang="zh-TW" altLang="en-US" sz="20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量</a:t>
            </a:r>
            <a:r>
              <a:rPr lang="zh-TW" altLang="en-US" sz="2000" dirty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測空間時，可能會因為周圍的擺設導致難以測量</a:t>
            </a:r>
            <a:r>
              <a:rPr lang="zh-TW" altLang="en-US" sz="20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。</a:t>
            </a:r>
            <a:endParaRPr lang="en-US" altLang="zh-TW" sz="2000" dirty="0" smtClean="0">
              <a:solidFill>
                <a:schemeClr val="tx1"/>
              </a:solidFill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lvl="1"/>
            <a:r>
              <a:rPr lang="zh-TW" altLang="en-US" sz="20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需要</a:t>
            </a:r>
            <a:r>
              <a:rPr lang="zh-TW" altLang="en-US" sz="2000" dirty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親自至家具行挑選家具。</a:t>
            </a:r>
          </a:p>
          <a:p>
            <a:pPr lvl="1"/>
            <a:r>
              <a:rPr lang="zh-TW" altLang="en-US" sz="20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無法</a:t>
            </a:r>
            <a:r>
              <a:rPr lang="zh-TW" altLang="en-US" sz="2000" dirty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在購買時得知該家具擺設後的觀感。</a:t>
            </a:r>
          </a:p>
          <a:p>
            <a:pPr lvl="1"/>
            <a:r>
              <a:rPr lang="zh-TW" altLang="en-US" sz="20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若運送到家</a:t>
            </a:r>
            <a:r>
              <a:rPr lang="zh-TW" altLang="en-US" sz="2000" dirty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中才發現不合適，退換貨容易造成買賣雙方的困擾。</a:t>
            </a:r>
          </a:p>
          <a:p>
            <a:pPr lvl="1"/>
            <a:endParaRPr lang="en-US" altLang="zh-TW" sz="1800" dirty="0">
              <a:solidFill>
                <a:schemeClr val="tx1"/>
              </a:solidFill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11670750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1256479" y="1930400"/>
            <a:ext cx="6631043" cy="3880773"/>
          </a:xfrm>
        </p:spPr>
        <p:txBody>
          <a:bodyPr>
            <a:normAutofit/>
          </a:bodyPr>
          <a:lstStyle/>
          <a:p>
            <a:r>
              <a:rPr lang="zh-TW" altLang="en-US" sz="20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偵測平面：能夠偵測現實環境並將平面顯示出來。</a:t>
            </a:r>
            <a:endParaRPr lang="en-US" altLang="zh-TW" sz="2000" dirty="0" smtClean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r>
              <a:rPr lang="zh-TW" altLang="en-US" sz="20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放置家具：點擊平面的任意一處即可放置想要的家具。</a:t>
            </a:r>
            <a:endParaRPr lang="en-US" altLang="zh-TW" sz="2000" dirty="0" smtClean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r>
              <a:rPr lang="zh-TW" altLang="en-US" sz="20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移動：可以任意移動已放置在平面上的家具。</a:t>
            </a:r>
            <a:endParaRPr lang="en-US" altLang="zh-TW" sz="2000" dirty="0" smtClean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r>
              <a:rPr lang="zh-TW" altLang="en-US" sz="20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旋轉：</a:t>
            </a:r>
            <a:r>
              <a:rPr lang="zh-TW" altLang="en-US" sz="2000" dirty="0">
                <a:latin typeface="標楷體" panose="03000509000000000000" pitchFamily="65" charset="-120"/>
                <a:ea typeface="標楷體" panose="03000509000000000000" pitchFamily="65" charset="-120"/>
              </a:rPr>
              <a:t>可以</a:t>
            </a:r>
            <a:r>
              <a:rPr lang="zh-TW" altLang="en-US" sz="20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任意旋轉已</a:t>
            </a:r>
            <a:r>
              <a:rPr lang="zh-TW" altLang="en-US" sz="2000" dirty="0">
                <a:latin typeface="標楷體" panose="03000509000000000000" pitchFamily="65" charset="-120"/>
                <a:ea typeface="標楷體" panose="03000509000000000000" pitchFamily="65" charset="-120"/>
              </a:rPr>
              <a:t>放置在平面上的家具</a:t>
            </a:r>
            <a:r>
              <a:rPr lang="zh-TW" altLang="en-US" sz="20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。</a:t>
            </a:r>
            <a:endParaRPr lang="en-US" altLang="zh-TW" sz="2000" dirty="0" smtClean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r>
              <a:rPr lang="zh-TW" altLang="en-US" sz="20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刪除：可以選擇單一家具刪除或者清空已擺放的所</a:t>
            </a:r>
            <a:r>
              <a:rPr lang="en-US" altLang="zh-TW" sz="20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/>
            </a:r>
            <a:br>
              <a:rPr lang="en-US" altLang="zh-TW" sz="20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</a:br>
            <a:r>
              <a:rPr lang="zh-TW" altLang="en-US" sz="20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　　　有家具。</a:t>
            </a:r>
            <a:endParaRPr lang="zh-TW" altLang="en-US" sz="20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5" name="標題 1"/>
          <p:cNvSpPr txBox="1">
            <a:spLocks/>
          </p:cNvSpPr>
          <p:nvPr/>
        </p:nvSpPr>
        <p:spPr>
          <a:xfrm>
            <a:off x="1398144" y="609600"/>
            <a:ext cx="6347713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zh-TW" altLang="en-US" sz="48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需求、功能說明</a:t>
            </a:r>
            <a:endParaRPr lang="zh-TW" altLang="en-US" sz="48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11964506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物件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64847176"/>
              </p:ext>
            </p:extLst>
          </p:nvPr>
        </p:nvGraphicFramePr>
        <p:xfrm>
          <a:off x="1348250" y="1748285"/>
          <a:ext cx="5929372" cy="466504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68" name="Visio" r:id="rId3" imgW="8934342" imgH="7029450" progId="Visio.Drawing.15">
                  <p:embed/>
                </p:oleObj>
              </mc:Choice>
              <mc:Fallback>
                <p:oleObj name="Visio" r:id="rId3" imgW="8934342" imgH="7029450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348250" y="1748285"/>
                        <a:ext cx="5929372" cy="466504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標題 1"/>
          <p:cNvSpPr txBox="1">
            <a:spLocks/>
          </p:cNvSpPr>
          <p:nvPr/>
        </p:nvSpPr>
        <p:spPr>
          <a:xfrm>
            <a:off x="971653" y="654314"/>
            <a:ext cx="6447501" cy="9906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zh-TW" altLang="en-US" sz="48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系統</a:t>
            </a:r>
            <a:r>
              <a:rPr lang="zh-TW" altLang="en-US" sz="4800" dirty="0">
                <a:latin typeface="標楷體" panose="03000509000000000000" pitchFamily="65" charset="-120"/>
                <a:ea typeface="標楷體" panose="03000509000000000000" pitchFamily="65" charset="-120"/>
              </a:rPr>
              <a:t>架構</a:t>
            </a:r>
            <a:endParaRPr lang="zh-TW" altLang="en-US" sz="66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8306995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1"/>
          <p:cNvSpPr txBox="1">
            <a:spLocks/>
          </p:cNvSpPr>
          <p:nvPr/>
        </p:nvSpPr>
        <p:spPr>
          <a:xfrm>
            <a:off x="1348250" y="641788"/>
            <a:ext cx="6447501" cy="9906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zh-TW" altLang="en-US" sz="4800" dirty="0">
                <a:latin typeface="標楷體" panose="03000509000000000000" pitchFamily="65" charset="-120"/>
                <a:ea typeface="標楷體" panose="03000509000000000000" pitchFamily="65" charset="-120"/>
              </a:rPr>
              <a:t>使用案例圖</a:t>
            </a:r>
            <a:endParaRPr lang="zh-TW" altLang="en-US" sz="66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graphicFrame>
        <p:nvGraphicFramePr>
          <p:cNvPr id="5" name="物件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72531577"/>
              </p:ext>
            </p:extLst>
          </p:nvPr>
        </p:nvGraphicFramePr>
        <p:xfrm>
          <a:off x="938507" y="1872082"/>
          <a:ext cx="5543290" cy="416085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91" name="Visio" r:id="rId3" imgW="7791486" imgH="5848414" progId="Visio.Drawing.15">
                  <p:embed/>
                </p:oleObj>
              </mc:Choice>
              <mc:Fallback>
                <p:oleObj name="Visio" r:id="rId3" imgW="7791486" imgH="5848414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938507" y="1872082"/>
                        <a:ext cx="5543290" cy="416085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3938987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多面向">
  <a:themeElements>
    <a:clrScheme name="多面向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多面向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多面向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TM10001105[[fn=裁剪]]</Template>
  <TotalTime>1325</TotalTime>
  <Words>512</Words>
  <Application>Microsoft Office PowerPoint</Application>
  <PresentationFormat>如螢幕大小 (4:3)</PresentationFormat>
  <Paragraphs>65</Paragraphs>
  <Slides>23</Slides>
  <Notes>0</Notes>
  <HiddenSlides>0</HiddenSlides>
  <MMClips>0</MMClips>
  <ScaleCrop>false</ScaleCrop>
  <HeadingPairs>
    <vt:vector size="8" baseType="variant">
      <vt:variant>
        <vt:lpstr>使用字型</vt:lpstr>
      </vt:variant>
      <vt:variant>
        <vt:i4>8</vt:i4>
      </vt:variant>
      <vt:variant>
        <vt:lpstr>佈景主題</vt:lpstr>
      </vt:variant>
      <vt:variant>
        <vt:i4>1</vt:i4>
      </vt:variant>
      <vt:variant>
        <vt:lpstr>內嵌 OLE 伺服程式</vt:lpstr>
      </vt:variant>
      <vt:variant>
        <vt:i4>1</vt:i4>
      </vt:variant>
      <vt:variant>
        <vt:lpstr>投影片標題</vt:lpstr>
      </vt:variant>
      <vt:variant>
        <vt:i4>23</vt:i4>
      </vt:variant>
    </vt:vector>
  </HeadingPairs>
  <TitlesOfParts>
    <vt:vector size="33" baseType="lpstr">
      <vt:lpstr>細明體</vt:lpstr>
      <vt:lpstr>微軟正黑體</vt:lpstr>
      <vt:lpstr>標楷體</vt:lpstr>
      <vt:lpstr>Arial</vt:lpstr>
      <vt:lpstr>Calibri</vt:lpstr>
      <vt:lpstr>Times New Roman</vt:lpstr>
      <vt:lpstr>Trebuchet MS</vt:lpstr>
      <vt:lpstr>Wingdings 3</vt:lpstr>
      <vt:lpstr>多面向</vt:lpstr>
      <vt:lpstr>Visio</vt:lpstr>
      <vt:lpstr>HomeCraft 以擴增實境（AR） 技術實現室內居家佈置</vt:lpstr>
      <vt:lpstr>目錄</vt:lpstr>
      <vt:lpstr>背景、趨勢</vt:lpstr>
      <vt:lpstr>動機</vt:lpstr>
      <vt:lpstr>目的</vt:lpstr>
      <vt:lpstr>需求分析</vt:lpstr>
      <vt:lpstr>PowerPoint 簡報</vt:lpstr>
      <vt:lpstr>PowerPoint 簡報</vt:lpstr>
      <vt:lpstr>PowerPoint 簡報</vt:lpstr>
      <vt:lpstr>PowerPoint 簡報</vt:lpstr>
      <vt:lpstr>Resource Required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HomeCraft 以擴增實境（AR）技術實現室內居家佈置</dc:title>
  <dc:creator>永鏡</dc:creator>
  <cp:lastModifiedBy>Ruei-Jhe</cp:lastModifiedBy>
  <cp:revision>49</cp:revision>
  <dcterms:created xsi:type="dcterms:W3CDTF">2018-06-12T15:01:59Z</dcterms:created>
  <dcterms:modified xsi:type="dcterms:W3CDTF">2018-11-06T02:24:22Z</dcterms:modified>
</cp:coreProperties>
</file>

<file path=docProps/thumbnail.jpeg>
</file>